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262" r:id="rId2"/>
    <p:sldId id="271" r:id="rId3"/>
    <p:sldId id="285" r:id="rId4"/>
    <p:sldId id="280" r:id="rId5"/>
    <p:sldId id="326" r:id="rId6"/>
    <p:sldId id="336" r:id="rId7"/>
    <p:sldId id="327" r:id="rId8"/>
    <p:sldId id="328" r:id="rId9"/>
    <p:sldId id="329" r:id="rId10"/>
    <p:sldId id="330" r:id="rId11"/>
    <p:sldId id="276" r:id="rId12"/>
    <p:sldId id="265" r:id="rId13"/>
    <p:sldId id="266" r:id="rId14"/>
    <p:sldId id="264" r:id="rId15"/>
    <p:sldId id="317" r:id="rId16"/>
    <p:sldId id="331" r:id="rId17"/>
    <p:sldId id="335" r:id="rId18"/>
    <p:sldId id="333" r:id="rId19"/>
  </p:sldIdLst>
  <p:sldSz cx="9144000" cy="5143500" type="screen16x9"/>
  <p:notesSz cx="6858000" cy="9144000"/>
  <p:embeddedFontLst>
    <p:embeddedFont>
      <p:font typeface="Bebas Neue" panose="020B0604020202020204" charset="0"/>
      <p:regular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Montserrat ExtraBold" panose="020B0604020202020204" charset="0"/>
      <p:bold r:id="rId26"/>
      <p:boldItalic r:id="rId27"/>
    </p:embeddedFont>
    <p:embeddedFont>
      <p:font typeface="Krona One" panose="020B0604020202020204" charset="0"/>
      <p:regular r:id="rId28"/>
    </p:embeddedFont>
    <p:embeddedFont>
      <p:font typeface="Montserrat Medium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707"/>
    <a:srgbClr val="B43C07"/>
    <a:srgbClr val="457589"/>
    <a:srgbClr val="09090B"/>
    <a:srgbClr val="FAA433"/>
    <a:srgbClr val="B46944"/>
    <a:srgbClr val="40150C"/>
    <a:srgbClr val="AD6E68"/>
    <a:srgbClr val="4DD37A"/>
    <a:srgbClr val="F05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08683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74264217c_3_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74264217c_3_1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373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74264217c_3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74264217c_3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000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874264217c_3_1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874264217c_3_1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7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07412d6b8_1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607412d6b8_1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8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07412d6b8_1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607412d6b8_1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398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74264217c_3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74264217c_3_1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781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874264217c_3_2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1874264217c_3_2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406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74264217c_3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74264217c_3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401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74264217c_3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74264217c_3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515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874264217c_3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874264217c_3_1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220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874264217c_3_1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874264217c_3_1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71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874264217c_3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874264217c_3_2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29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74264217c_3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74264217c_3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421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74264217c_3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74264217c_3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880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74264217c_3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74264217c_3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90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74264217c_3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74264217c_3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503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74264217c_3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74264217c_3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09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874264217c_3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874264217c_3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82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‹nº›</a:t>
            </a:fld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976908" y="784639"/>
            <a:ext cx="3869037" cy="3650259"/>
            <a:chOff x="1439838" y="1532825"/>
            <a:chExt cx="2506502" cy="2364770"/>
          </a:xfrm>
        </p:grpSpPr>
        <p:sp>
          <p:nvSpPr>
            <p:cNvPr id="12" name="Google Shape;12;p2"/>
            <p:cNvSpPr/>
            <p:nvPr/>
          </p:nvSpPr>
          <p:spPr>
            <a:xfrm>
              <a:off x="1515740" y="1617895"/>
              <a:ext cx="2430600" cy="2279700"/>
            </a:xfrm>
            <a:prstGeom prst="rect">
              <a:avLst/>
            </a:prstGeom>
            <a:solidFill>
              <a:srgbClr val="009E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444475" y="1532825"/>
              <a:ext cx="2430600" cy="2279700"/>
            </a:xfrm>
            <a:prstGeom prst="rect">
              <a:avLst/>
            </a:prstGeom>
            <a:solidFill>
              <a:srgbClr val="22384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3637286" y="1593023"/>
              <a:ext cx="101844" cy="101826"/>
              <a:chOff x="8300831" y="1364305"/>
              <a:chExt cx="184200" cy="1842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" name="Google Shape;17;p2"/>
            <p:cNvCxnSpPr/>
            <p:nvPr/>
          </p:nvCxnSpPr>
          <p:spPr>
            <a:xfrm>
              <a:off x="1439838" y="1761825"/>
              <a:ext cx="2444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3486690" y="1537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 1">
  <p:cSld name="CUSTOM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>
            <a:spLocks noGrp="1"/>
          </p:cNvSpPr>
          <p:nvPr>
            <p:ph type="pic" idx="2"/>
          </p:nvPr>
        </p:nvSpPr>
        <p:spPr>
          <a:xfrm>
            <a:off x="4551600" y="-3875"/>
            <a:ext cx="4592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4"/>
          <p:cNvSpPr>
            <a:spLocks noGrp="1"/>
          </p:cNvSpPr>
          <p:nvPr>
            <p:ph type="pic" idx="3"/>
          </p:nvPr>
        </p:nvSpPr>
        <p:spPr>
          <a:xfrm>
            <a:off x="0" y="0"/>
            <a:ext cx="45924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6" name="Google Shape;13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3086944" y="1082714"/>
            <a:ext cx="2970300" cy="29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itle">
  <p:cSld name="1_Diapositive de titre_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lvl1pPr lvl="0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‹nº›</a:t>
            </a:fld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150" y="0"/>
            <a:ext cx="9149518" cy="1233754"/>
          </a:xfrm>
          <a:custGeom>
            <a:avLst/>
            <a:gdLst/>
            <a:ahLst/>
            <a:cxnLst/>
            <a:rect l="l" t="t" r="r" b="b"/>
            <a:pathLst>
              <a:path w="13968730" h="2284730" extrusionOk="0">
                <a:moveTo>
                  <a:pt x="13968463" y="0"/>
                </a:moveTo>
                <a:lnTo>
                  <a:pt x="0" y="0"/>
                </a:lnTo>
                <a:lnTo>
                  <a:pt x="0" y="2284691"/>
                </a:lnTo>
                <a:lnTo>
                  <a:pt x="13968463" y="2284691"/>
                </a:lnTo>
                <a:lnTo>
                  <a:pt x="13968463" y="0"/>
                </a:lnTo>
                <a:close/>
              </a:path>
            </a:pathLst>
          </a:custGeom>
          <a:solidFill>
            <a:srgbClr val="22384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7358" y="4530694"/>
            <a:ext cx="474006" cy="47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N° 2">
  <p:cSld name="TITLE_2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lvl1pPr lvl="0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buNone/>
              <a:defRPr sz="700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‹nº›</a:t>
            </a:fld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7358" y="4530694"/>
            <a:ext cx="474006" cy="47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1719518" y="975048"/>
            <a:ext cx="5837375" cy="3188734"/>
            <a:chOff x="699702" y="1070450"/>
            <a:chExt cx="5837375" cy="3188734"/>
          </a:xfrm>
        </p:grpSpPr>
        <p:sp>
          <p:nvSpPr>
            <p:cNvPr id="21" name="Google Shape;21;p3"/>
            <p:cNvSpPr/>
            <p:nvPr/>
          </p:nvSpPr>
          <p:spPr>
            <a:xfrm>
              <a:off x="825677" y="1194984"/>
              <a:ext cx="5711400" cy="3064200"/>
            </a:xfrm>
            <a:prstGeom prst="rect">
              <a:avLst/>
            </a:prstGeom>
            <a:solidFill>
              <a:srgbClr val="0EC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4050" y="1070450"/>
              <a:ext cx="5711400" cy="3064200"/>
            </a:xfrm>
            <a:prstGeom prst="rect">
              <a:avLst/>
            </a:prstGeom>
            <a:solidFill>
              <a:srgbClr val="22384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3"/>
            <p:cNvGrpSpPr/>
            <p:nvPr/>
          </p:nvGrpSpPr>
          <p:grpSpPr>
            <a:xfrm>
              <a:off x="6140387" y="1152383"/>
              <a:ext cx="182874" cy="182782"/>
              <a:chOff x="8300831" y="1364305"/>
              <a:chExt cx="184200" cy="184200"/>
            </a:xfrm>
          </p:grpSpPr>
          <p:cxnSp>
            <p:nvCxnSpPr>
              <p:cNvPr id="24" name="Google Shape;24;p3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3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6" name="Google Shape;26;p3"/>
            <p:cNvCxnSpPr/>
            <p:nvPr/>
          </p:nvCxnSpPr>
          <p:spPr>
            <a:xfrm>
              <a:off x="699702" y="1437426"/>
              <a:ext cx="57102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6036417" y="1075209"/>
              <a:ext cx="0" cy="362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 amt="50000"/>
          </a:blip>
          <a:srcRect t="69538"/>
          <a:stretch/>
        </p:blipFill>
        <p:spPr>
          <a:xfrm>
            <a:off x="0" y="3576676"/>
            <a:ext cx="9144003" cy="15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5084075"/>
            <a:ext cx="9144000" cy="59400"/>
          </a:xfrm>
          <a:prstGeom prst="rect">
            <a:avLst/>
          </a:prstGeom>
          <a:gradFill>
            <a:gsLst>
              <a:gs pos="0">
                <a:srgbClr val="EF583A"/>
              </a:gs>
              <a:gs pos="50000">
                <a:srgbClr val="0ECC83"/>
              </a:gs>
              <a:gs pos="100000">
                <a:srgbClr val="14B5C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rps 2">
  <p:cSld name="TITLE_AND_BODY_2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7358" y="4530694"/>
            <a:ext cx="474006" cy="47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rps 2 2">
  <p:cSld name="TITLE_AND_BODY_2_2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rps 2 1">
  <p:cSld name="TITLE_AND_BODY_2_1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8"/>
          <p:cNvGrpSpPr/>
          <p:nvPr/>
        </p:nvGrpSpPr>
        <p:grpSpPr>
          <a:xfrm>
            <a:off x="1233251" y="890111"/>
            <a:ext cx="1956062" cy="1836134"/>
            <a:chOff x="1439838" y="1532825"/>
            <a:chExt cx="2526233" cy="2371347"/>
          </a:xfrm>
        </p:grpSpPr>
        <p:sp>
          <p:nvSpPr>
            <p:cNvPr id="37" name="Google Shape;37;p8"/>
            <p:cNvSpPr/>
            <p:nvPr/>
          </p:nvSpPr>
          <p:spPr>
            <a:xfrm>
              <a:off x="1535471" y="1624472"/>
              <a:ext cx="2430600" cy="2279700"/>
            </a:xfrm>
            <a:prstGeom prst="rect">
              <a:avLst/>
            </a:prstGeom>
            <a:solidFill>
              <a:srgbClr val="14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1444475" y="1532825"/>
              <a:ext cx="2430600" cy="2279700"/>
            </a:xfrm>
            <a:prstGeom prst="rect">
              <a:avLst/>
            </a:prstGeom>
            <a:solidFill>
              <a:srgbClr val="22384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9;p8"/>
            <p:cNvCxnSpPr/>
            <p:nvPr/>
          </p:nvCxnSpPr>
          <p:spPr>
            <a:xfrm>
              <a:off x="1439838" y="1761825"/>
              <a:ext cx="2444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8"/>
            <p:cNvCxnSpPr/>
            <p:nvPr/>
          </p:nvCxnSpPr>
          <p:spPr>
            <a:xfrm>
              <a:off x="3486690" y="1537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1" name="Google Shape;41;p8"/>
          <p:cNvCxnSpPr/>
          <p:nvPr/>
        </p:nvCxnSpPr>
        <p:spPr>
          <a:xfrm rot="10800000">
            <a:off x="1435191" y="1738540"/>
            <a:ext cx="567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8"/>
          <p:cNvSpPr>
            <a:spLocks noGrp="1"/>
          </p:cNvSpPr>
          <p:nvPr>
            <p:ph type="pic" idx="2"/>
          </p:nvPr>
        </p:nvSpPr>
        <p:spPr>
          <a:xfrm>
            <a:off x="2132450" y="449875"/>
            <a:ext cx="1288800" cy="1288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rps 1">
  <p:cSld name="TITLE_AND_BODY_1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‹nº›</a:t>
            </a:fld>
            <a:endParaRPr/>
          </a:p>
        </p:txBody>
      </p:sp>
      <p:sp>
        <p:nvSpPr>
          <p:cNvPr id="45" name="Google Shape;45;p9"/>
          <p:cNvSpPr/>
          <p:nvPr/>
        </p:nvSpPr>
        <p:spPr>
          <a:xfrm>
            <a:off x="0" y="5084075"/>
            <a:ext cx="9144000" cy="59400"/>
          </a:xfrm>
          <a:prstGeom prst="rect">
            <a:avLst/>
          </a:prstGeom>
          <a:gradFill>
            <a:gsLst>
              <a:gs pos="0">
                <a:srgbClr val="EF583A"/>
              </a:gs>
              <a:gs pos="50000">
                <a:srgbClr val="0ECC83"/>
              </a:gs>
              <a:gs pos="100000">
                <a:srgbClr val="14B5C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9"/>
          <p:cNvGrpSpPr/>
          <p:nvPr/>
        </p:nvGrpSpPr>
        <p:grpSpPr>
          <a:xfrm>
            <a:off x="699702" y="1908653"/>
            <a:ext cx="2348593" cy="2215790"/>
            <a:chOff x="1439838" y="1532825"/>
            <a:chExt cx="2506502" cy="2364770"/>
          </a:xfrm>
        </p:grpSpPr>
        <p:sp>
          <p:nvSpPr>
            <p:cNvPr id="47" name="Google Shape;47;p9"/>
            <p:cNvSpPr/>
            <p:nvPr/>
          </p:nvSpPr>
          <p:spPr>
            <a:xfrm>
              <a:off x="1515740" y="1617895"/>
              <a:ext cx="2430600" cy="2279700"/>
            </a:xfrm>
            <a:prstGeom prst="rect">
              <a:avLst/>
            </a:prstGeom>
            <a:solidFill>
              <a:srgbClr val="EF5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1444475" y="1532825"/>
              <a:ext cx="2430600" cy="2279700"/>
            </a:xfrm>
            <a:prstGeom prst="rect">
              <a:avLst/>
            </a:prstGeom>
            <a:solidFill>
              <a:srgbClr val="22384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" name="Google Shape;49;p9"/>
            <p:cNvCxnSpPr/>
            <p:nvPr/>
          </p:nvCxnSpPr>
          <p:spPr>
            <a:xfrm>
              <a:off x="1439838" y="1761825"/>
              <a:ext cx="2444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9"/>
            <p:cNvCxnSpPr/>
            <p:nvPr/>
          </p:nvCxnSpPr>
          <p:spPr>
            <a:xfrm>
              <a:off x="3486690" y="1537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" name="Google Shape;51;p9"/>
          <p:cNvSpPr txBox="1"/>
          <p:nvPr/>
        </p:nvSpPr>
        <p:spPr>
          <a:xfrm>
            <a:off x="614115" y="2353546"/>
            <a:ext cx="1091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rgbClr val="EF583A"/>
                </a:solidFill>
                <a:latin typeface="Krona One"/>
                <a:ea typeface="Krona One"/>
                <a:cs typeface="Krona One"/>
                <a:sym typeface="Krona One"/>
              </a:rPr>
              <a:t>01</a:t>
            </a:r>
            <a:endParaRPr sz="3600" b="1">
              <a:solidFill>
                <a:srgbClr val="EF583A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52" name="Google Shape;52;p9"/>
          <p:cNvCxnSpPr/>
          <p:nvPr/>
        </p:nvCxnSpPr>
        <p:spPr>
          <a:xfrm rot="10800000">
            <a:off x="943952" y="2935288"/>
            <a:ext cx="68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" name="Google Shape;53;p9"/>
          <p:cNvGrpSpPr/>
          <p:nvPr/>
        </p:nvGrpSpPr>
        <p:grpSpPr>
          <a:xfrm>
            <a:off x="3403465" y="1908653"/>
            <a:ext cx="2348593" cy="2215790"/>
            <a:chOff x="1439838" y="1532825"/>
            <a:chExt cx="2506502" cy="2364770"/>
          </a:xfrm>
        </p:grpSpPr>
        <p:sp>
          <p:nvSpPr>
            <p:cNvPr id="54" name="Google Shape;54;p9"/>
            <p:cNvSpPr/>
            <p:nvPr/>
          </p:nvSpPr>
          <p:spPr>
            <a:xfrm>
              <a:off x="1515740" y="1617895"/>
              <a:ext cx="2430600" cy="2279700"/>
            </a:xfrm>
            <a:prstGeom prst="rect">
              <a:avLst/>
            </a:prstGeom>
            <a:solidFill>
              <a:srgbClr val="0EC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444475" y="1532825"/>
              <a:ext cx="2430600" cy="2279700"/>
            </a:xfrm>
            <a:prstGeom prst="rect">
              <a:avLst/>
            </a:prstGeom>
            <a:solidFill>
              <a:srgbClr val="22384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" name="Google Shape;56;p9"/>
            <p:cNvCxnSpPr/>
            <p:nvPr/>
          </p:nvCxnSpPr>
          <p:spPr>
            <a:xfrm>
              <a:off x="1439838" y="1761825"/>
              <a:ext cx="2444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9"/>
            <p:cNvCxnSpPr/>
            <p:nvPr/>
          </p:nvCxnSpPr>
          <p:spPr>
            <a:xfrm>
              <a:off x="3486690" y="1537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" name="Google Shape;58;p9"/>
          <p:cNvSpPr txBox="1"/>
          <p:nvPr/>
        </p:nvSpPr>
        <p:spPr>
          <a:xfrm>
            <a:off x="3378990" y="2353546"/>
            <a:ext cx="1091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rgbClr val="0ECC83"/>
                </a:solidFill>
                <a:latin typeface="Krona One"/>
                <a:ea typeface="Krona One"/>
                <a:cs typeface="Krona One"/>
                <a:sym typeface="Krona One"/>
              </a:rPr>
              <a:t>02</a:t>
            </a:r>
            <a:endParaRPr sz="3600" b="1">
              <a:solidFill>
                <a:srgbClr val="0ECC83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59" name="Google Shape;59;p9"/>
          <p:cNvCxnSpPr/>
          <p:nvPr/>
        </p:nvCxnSpPr>
        <p:spPr>
          <a:xfrm rot="10800000">
            <a:off x="3647716" y="2935288"/>
            <a:ext cx="68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Google Shape;60;p9"/>
          <p:cNvGrpSpPr/>
          <p:nvPr/>
        </p:nvGrpSpPr>
        <p:grpSpPr>
          <a:xfrm>
            <a:off x="6143768" y="1908653"/>
            <a:ext cx="2348593" cy="2215790"/>
            <a:chOff x="1439838" y="1532825"/>
            <a:chExt cx="2506502" cy="2364770"/>
          </a:xfrm>
        </p:grpSpPr>
        <p:sp>
          <p:nvSpPr>
            <p:cNvPr id="61" name="Google Shape;61;p9"/>
            <p:cNvSpPr/>
            <p:nvPr/>
          </p:nvSpPr>
          <p:spPr>
            <a:xfrm>
              <a:off x="1515740" y="1617895"/>
              <a:ext cx="2430600" cy="2279700"/>
            </a:xfrm>
            <a:prstGeom prst="rect">
              <a:avLst/>
            </a:prstGeom>
            <a:solidFill>
              <a:srgbClr val="14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1444475" y="1532825"/>
              <a:ext cx="2430600" cy="2279700"/>
            </a:xfrm>
            <a:prstGeom prst="rect">
              <a:avLst/>
            </a:prstGeom>
            <a:solidFill>
              <a:srgbClr val="22384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" name="Google Shape;63;p9"/>
            <p:cNvCxnSpPr/>
            <p:nvPr/>
          </p:nvCxnSpPr>
          <p:spPr>
            <a:xfrm>
              <a:off x="1439838" y="1761825"/>
              <a:ext cx="2444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9"/>
            <p:cNvCxnSpPr/>
            <p:nvPr/>
          </p:nvCxnSpPr>
          <p:spPr>
            <a:xfrm>
              <a:off x="3486690" y="1537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" name="Google Shape;65;p9"/>
          <p:cNvSpPr txBox="1"/>
          <p:nvPr/>
        </p:nvSpPr>
        <p:spPr>
          <a:xfrm>
            <a:off x="6119104" y="2353546"/>
            <a:ext cx="1091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rgbClr val="14B5C6"/>
                </a:solidFill>
                <a:latin typeface="Krona One"/>
                <a:ea typeface="Krona One"/>
                <a:cs typeface="Krona One"/>
                <a:sym typeface="Krona One"/>
              </a:rPr>
              <a:t>03</a:t>
            </a:r>
            <a:endParaRPr sz="3600" b="1">
              <a:solidFill>
                <a:srgbClr val="14B5C6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66" name="Google Shape;66;p9"/>
          <p:cNvCxnSpPr/>
          <p:nvPr/>
        </p:nvCxnSpPr>
        <p:spPr>
          <a:xfrm rot="10800000">
            <a:off x="6388019" y="2935288"/>
            <a:ext cx="687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15725"/>
            <a:ext cx="8520600" cy="3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0" r:id="rId10"/>
    <p:sldLayoutId id="2147483662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1"/>
          <p:cNvPicPr preferRelativeResize="0"/>
          <p:nvPr/>
        </p:nvPicPr>
        <p:blipFill rotWithShape="1">
          <a:blip r:embed="rId3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/>
          <p:nvPr/>
        </p:nvSpPr>
        <p:spPr>
          <a:xfrm>
            <a:off x="2687597" y="687300"/>
            <a:ext cx="3768900" cy="37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ctrTitle" idx="4294967295"/>
          </p:nvPr>
        </p:nvSpPr>
        <p:spPr>
          <a:xfrm>
            <a:off x="2937053" y="1509929"/>
            <a:ext cx="3269896" cy="133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00" rIns="0" bIns="0" anchor="t" anchorCtr="0">
            <a:spAutoFit/>
          </a:bodyPr>
          <a:lstStyle/>
          <a:p>
            <a:pPr marL="127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dirty="0" smtClean="0">
                <a:solidFill>
                  <a:schemeClr val="accent5">
                    <a:lumMod val="50000"/>
                  </a:schemeClr>
                </a:solidFill>
                <a:latin typeface="Bebas Neue" panose="020B0604020202020204" charset="0"/>
                <a:ea typeface="Montserrat ExtraBold"/>
                <a:cs typeface="Bebas Neue" panose="020B0604020202020204" charset="0"/>
                <a:sym typeface="Montserrat ExtraBold"/>
              </a:rPr>
              <a:t>Automatizando o caos: </a:t>
            </a:r>
            <a:br>
              <a:rPr lang="fr" sz="3200" dirty="0" smtClean="0">
                <a:solidFill>
                  <a:schemeClr val="accent5">
                    <a:lumMod val="50000"/>
                  </a:schemeClr>
                </a:solidFill>
                <a:latin typeface="Bebas Neue" panose="020B0604020202020204" charset="0"/>
                <a:ea typeface="Montserrat ExtraBold"/>
                <a:cs typeface="Bebas Neue" panose="020B0604020202020204" charset="0"/>
                <a:sym typeface="Montserrat ExtraBold"/>
              </a:rPr>
            </a:br>
            <a:r>
              <a:rPr lang="fr" sz="1600" dirty="0" smtClean="0">
                <a:solidFill>
                  <a:schemeClr val="accent5">
                    <a:lumMod val="50000"/>
                  </a:schemeClr>
                </a:solidFill>
                <a:latin typeface="Bebas Neue" panose="020B0604020202020204" charset="0"/>
                <a:ea typeface="Montserrat ExtraBold"/>
                <a:cs typeface="Bebas Neue" panose="020B0604020202020204" charset="0"/>
                <a:sym typeface="Montserrat ExtraBold"/>
              </a:rPr>
              <a:t/>
            </a:r>
            <a:br>
              <a:rPr lang="fr" sz="1600" dirty="0" smtClean="0">
                <a:solidFill>
                  <a:schemeClr val="accent5">
                    <a:lumMod val="50000"/>
                  </a:schemeClr>
                </a:solidFill>
                <a:latin typeface="Bebas Neue" panose="020B0604020202020204" charset="0"/>
                <a:ea typeface="Montserrat ExtraBold"/>
                <a:cs typeface="Bebas Neue" panose="020B0604020202020204" charset="0"/>
                <a:sym typeface="Montserrat ExtraBold"/>
              </a:rPr>
            </a:br>
            <a:r>
              <a:rPr lang="fr" sz="2000" b="0" dirty="0" smtClean="0">
                <a:solidFill>
                  <a:schemeClr val="accent5">
                    <a:lumMod val="50000"/>
                  </a:schemeClr>
                </a:solidFill>
                <a:latin typeface="Bebas Neue" panose="020B0604020202020204" charset="0"/>
                <a:ea typeface="Montserrat ExtraBold"/>
                <a:cs typeface="Bebas Neue" panose="020B0604020202020204" charset="0"/>
                <a:sym typeface="Montserrat ExtraBold"/>
              </a:rPr>
              <a:t>Como simplificar processos e </a:t>
            </a:r>
            <a:br>
              <a:rPr lang="fr" sz="2000" b="0" dirty="0" smtClean="0">
                <a:solidFill>
                  <a:schemeClr val="accent5">
                    <a:lumMod val="50000"/>
                  </a:schemeClr>
                </a:solidFill>
                <a:latin typeface="Bebas Neue" panose="020B0604020202020204" charset="0"/>
                <a:ea typeface="Montserrat ExtraBold"/>
                <a:cs typeface="Bebas Neue" panose="020B0604020202020204" charset="0"/>
                <a:sym typeface="Montserrat ExtraBold"/>
              </a:rPr>
            </a:br>
            <a:r>
              <a:rPr lang="fr" sz="2000" b="0" dirty="0" smtClean="0">
                <a:solidFill>
                  <a:schemeClr val="accent5">
                    <a:lumMod val="50000"/>
                  </a:schemeClr>
                </a:solidFill>
                <a:latin typeface="Bebas Neue" panose="020B0604020202020204" charset="0"/>
                <a:ea typeface="Montserrat ExtraBold"/>
                <a:cs typeface="Bebas Neue" panose="020B0604020202020204" charset="0"/>
                <a:sym typeface="Montserrat ExtraBold"/>
              </a:rPr>
              <a:t>eliminar desperdICIOS na </a:t>
            </a:r>
            <a:br>
              <a:rPr lang="fr" sz="2000" b="0" dirty="0" smtClean="0">
                <a:solidFill>
                  <a:schemeClr val="accent5">
                    <a:lumMod val="50000"/>
                  </a:schemeClr>
                </a:solidFill>
                <a:latin typeface="Bebas Neue" panose="020B0604020202020204" charset="0"/>
                <a:ea typeface="Montserrat ExtraBold"/>
                <a:cs typeface="Bebas Neue" panose="020B0604020202020204" charset="0"/>
                <a:sym typeface="Montserrat ExtraBold"/>
              </a:rPr>
            </a:br>
            <a:r>
              <a:rPr lang="fr" sz="2000" b="0" dirty="0" smtClean="0">
                <a:solidFill>
                  <a:schemeClr val="accent5">
                    <a:lumMod val="50000"/>
                  </a:schemeClr>
                </a:solidFill>
                <a:latin typeface="Bebas Neue" panose="020B0604020202020204" charset="0"/>
                <a:ea typeface="Montserrat ExtraBold"/>
                <a:cs typeface="Bebas Neue" panose="020B0604020202020204" charset="0"/>
                <a:sym typeface="Montserrat ExtraBold"/>
              </a:rPr>
              <a:t>gestão de negócios. </a:t>
            </a:r>
            <a:endParaRPr sz="2000" b="0" dirty="0">
              <a:solidFill>
                <a:schemeClr val="accent5">
                  <a:lumMod val="50000"/>
                </a:schemeClr>
              </a:solidFill>
              <a:latin typeface="Bebas Neue" panose="020B0604020202020204" charset="0"/>
              <a:ea typeface="Montserrat ExtraBold"/>
              <a:cs typeface="Bebas Neue" panose="020B0604020202020204" charset="0"/>
              <a:sym typeface="Montserrat ExtraBold"/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3435899" y="3416132"/>
            <a:ext cx="2272204" cy="77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 smtClean="0">
                <a:solidFill>
                  <a:schemeClr val="accent5"/>
                </a:solidFill>
                <a:latin typeface="Bebas Neue" panose="020B0604020202020204" charset="0"/>
                <a:ea typeface="Montserrat"/>
                <a:cs typeface="Bebas Neue" panose="020B0604020202020204" charset="0"/>
                <a:sym typeface="Montserrat"/>
              </a:rPr>
              <a:t>Renato Marinuchi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dirty="0">
              <a:solidFill>
                <a:schemeClr val="accent5"/>
              </a:solidFill>
              <a:latin typeface="Bebas Neue" panose="020B0604020202020204" charset="0"/>
              <a:ea typeface="Montserrat"/>
              <a:cs typeface="Bebas Neue" panose="020B0604020202020204" charset="0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 smtClean="0">
                <a:solidFill>
                  <a:schemeClr val="accent5"/>
                </a:solidFill>
                <a:latin typeface="Bebas Neue" panose="020B0604020202020204" charset="0"/>
                <a:ea typeface="Montserrat"/>
                <a:cs typeface="Bebas Neue" panose="020B0604020202020204" charset="0"/>
                <a:sym typeface="Montserrat"/>
              </a:rPr>
              <a:t>Gerente Nacional de Serviços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dirty="0" smtClean="0">
              <a:solidFill>
                <a:schemeClr val="accent5"/>
              </a:solidFill>
              <a:latin typeface="Bebas Neue" panose="020B0604020202020204" charset="0"/>
              <a:ea typeface="Montserrat"/>
              <a:cs typeface="Bebas Neue" panose="020B0604020202020204" charset="0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 smtClean="0">
                <a:solidFill>
                  <a:schemeClr val="accent5"/>
                </a:solidFill>
                <a:latin typeface="Bebas Neue" panose="020B0604020202020204" charset="0"/>
                <a:ea typeface="Montserrat"/>
                <a:cs typeface="Bebas Neue" panose="020B0604020202020204" charset="0"/>
                <a:sym typeface="Montserrat"/>
              </a:rPr>
              <a:t>(Leroy Merlin Brasil) </a:t>
            </a:r>
            <a:endParaRPr sz="1200" dirty="0">
              <a:solidFill>
                <a:schemeClr val="accent5"/>
              </a:solidFill>
              <a:latin typeface="Bebas Neue" panose="020B0604020202020204" charset="0"/>
              <a:ea typeface="Montserrat"/>
              <a:cs typeface="Bebas Neue" panose="020B0604020202020204" charset="0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9"/>
          <p:cNvSpPr/>
          <p:nvPr/>
        </p:nvSpPr>
        <p:spPr>
          <a:xfrm>
            <a:off x="-14" y="-7473"/>
            <a:ext cx="9144000" cy="9803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9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sp>
        <p:nvSpPr>
          <p:cNvPr id="661" name="Google Shape;661;p49"/>
          <p:cNvSpPr txBox="1"/>
          <p:nvPr/>
        </p:nvSpPr>
        <p:spPr>
          <a:xfrm>
            <a:off x="861188" y="163139"/>
            <a:ext cx="74217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 smtClean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A hora da verdade</a:t>
            </a:r>
            <a:endParaRPr sz="41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074" name="Picture 2" descr="gato pulan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2922"/>
            <a:ext cx="9143986" cy="41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6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762" y="4350310"/>
            <a:ext cx="711534" cy="711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266138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 txBox="1"/>
          <p:nvPr/>
        </p:nvSpPr>
        <p:spPr>
          <a:xfrm>
            <a:off x="612810" y="2334926"/>
            <a:ext cx="19386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rgbClr val="EF583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BLOCO DA 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rgbClr val="EF583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GESTÃO</a:t>
            </a:r>
            <a:endParaRPr sz="1800" dirty="0">
              <a:solidFill>
                <a:srgbClr val="EF583A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algn="r">
              <a:lnSpc>
                <a:spcPct val="90000"/>
              </a:lnSpc>
            </a:pPr>
            <a:r>
              <a:rPr lang="pt-BR" sz="11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rPr>
              <a:t>Envolve o </a:t>
            </a:r>
            <a:r>
              <a:rPr lang="pt-BR" sz="1100" dirty="0" smtClean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rPr>
              <a:t>alinhamento estratégico, </a:t>
            </a:r>
            <a:r>
              <a:rPr lang="pt-BR" sz="11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rPr>
              <a:t>a organização, </a:t>
            </a:r>
            <a:r>
              <a:rPr lang="pt-BR" sz="1100" dirty="0" smtClean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rPr>
              <a:t>o </a:t>
            </a:r>
            <a:r>
              <a:rPr lang="pt-BR" sz="1100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rPr>
              <a:t>controle de recursos</a:t>
            </a:r>
            <a:r>
              <a:rPr lang="pt-BR" sz="800" dirty="0" smtClean="0">
                <a:solidFill>
                  <a:schemeClr val="bg1"/>
                </a:solidFill>
              </a:rPr>
              <a:t>.</a:t>
            </a:r>
            <a:endParaRPr sz="800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5" name="Google Shape;605;p45"/>
          <p:cNvCxnSpPr/>
          <p:nvPr/>
        </p:nvCxnSpPr>
        <p:spPr>
          <a:xfrm rot="10800000">
            <a:off x="2663466" y="2867583"/>
            <a:ext cx="578400" cy="0"/>
          </a:xfrm>
          <a:prstGeom prst="straightConnector1">
            <a:avLst/>
          </a:prstGeom>
          <a:noFill/>
          <a:ln w="9525" cap="flat" cmpd="sng">
            <a:solidFill>
              <a:srgbClr val="EF583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06" name="Google Shape;606;p45"/>
          <p:cNvSpPr txBox="1"/>
          <p:nvPr/>
        </p:nvSpPr>
        <p:spPr>
          <a:xfrm>
            <a:off x="6277025" y="1358658"/>
            <a:ext cx="232565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BLOCO DOS VIABILIZADORES</a:t>
            </a:r>
            <a:endParaRPr sz="1800" dirty="0">
              <a:solidFill>
                <a:schemeClr val="accent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 smtClean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Escolhe as metodologias, ferramentas, tecnologias adequadas.</a:t>
            </a:r>
            <a:endParaRPr sz="11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7" name="Google Shape;607;p45"/>
          <p:cNvCxnSpPr/>
          <p:nvPr/>
        </p:nvCxnSpPr>
        <p:spPr>
          <a:xfrm>
            <a:off x="5007211" y="1920084"/>
            <a:ext cx="1174500" cy="0"/>
          </a:xfrm>
          <a:prstGeom prst="straightConnector1">
            <a:avLst/>
          </a:prstGeom>
          <a:noFill/>
          <a:ln w="9525" cap="flat" cmpd="sng">
            <a:solidFill>
              <a:srgbClr val="009EAB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08" name="Google Shape;608;p45"/>
          <p:cNvSpPr txBox="1"/>
          <p:nvPr/>
        </p:nvSpPr>
        <p:spPr>
          <a:xfrm>
            <a:off x="6277025" y="3353720"/>
            <a:ext cx="19386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smtClean="0">
                <a:solidFill>
                  <a:srgbClr val="0ECC8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BLOCO DO PROPÓSITO</a:t>
            </a:r>
            <a:endParaRPr sz="1800" dirty="0">
              <a:solidFill>
                <a:srgbClr val="0ECC8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0000"/>
              </a:lnSpc>
            </a:pPr>
            <a:r>
              <a:rPr lang="pt-BR" sz="11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Define </a:t>
            </a:r>
            <a:r>
              <a:rPr lang="pt-BR" sz="110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o caminho a ser seguido e </a:t>
            </a:r>
            <a:r>
              <a:rPr lang="pt-BR" sz="1100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mantem </a:t>
            </a:r>
            <a:r>
              <a:rPr lang="pt-BR" sz="1100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o foco no que realmente importa.</a:t>
            </a:r>
            <a:endParaRPr sz="1100" dirty="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9" name="Google Shape;609;p45"/>
          <p:cNvCxnSpPr/>
          <p:nvPr/>
        </p:nvCxnSpPr>
        <p:spPr>
          <a:xfrm>
            <a:off x="5007211" y="3888072"/>
            <a:ext cx="1174500" cy="0"/>
          </a:xfrm>
          <a:prstGeom prst="straightConnector1">
            <a:avLst/>
          </a:prstGeom>
          <a:noFill/>
          <a:ln w="9525" cap="flat" cmpd="sng">
            <a:solidFill>
              <a:srgbClr val="0ECC8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10" name="Google Shape;610;p45"/>
          <p:cNvSpPr/>
          <p:nvPr/>
        </p:nvSpPr>
        <p:spPr>
          <a:xfrm rot="3600355">
            <a:off x="3145335" y="1644804"/>
            <a:ext cx="2532454" cy="2532454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rgbClr val="009E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5"/>
          <p:cNvSpPr/>
          <p:nvPr/>
        </p:nvSpPr>
        <p:spPr>
          <a:xfrm rot="10800000">
            <a:off x="3157632" y="1630694"/>
            <a:ext cx="2532600" cy="25326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rgbClr val="0ECC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5"/>
          <p:cNvSpPr/>
          <p:nvPr/>
        </p:nvSpPr>
        <p:spPr>
          <a:xfrm rot="-3600355">
            <a:off x="3167900" y="1649786"/>
            <a:ext cx="2532454" cy="2532454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rgbClr val="EF58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45"/>
          <p:cNvGrpSpPr/>
          <p:nvPr/>
        </p:nvGrpSpPr>
        <p:grpSpPr>
          <a:xfrm rot="-7200235">
            <a:off x="3298397" y="3149157"/>
            <a:ext cx="533958" cy="534403"/>
            <a:chOff x="1967628" y="812211"/>
            <a:chExt cx="588000" cy="588000"/>
          </a:xfrm>
        </p:grpSpPr>
        <p:sp>
          <p:nvSpPr>
            <p:cNvPr id="614" name="Google Shape;614;p45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EF583A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EF5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45"/>
          <p:cNvGrpSpPr/>
          <p:nvPr/>
        </p:nvGrpSpPr>
        <p:grpSpPr>
          <a:xfrm>
            <a:off x="4143944" y="1646461"/>
            <a:ext cx="533904" cy="534433"/>
            <a:chOff x="1970048" y="811613"/>
            <a:chExt cx="588000" cy="588000"/>
          </a:xfrm>
        </p:grpSpPr>
        <p:sp>
          <p:nvSpPr>
            <p:cNvPr id="617" name="Google Shape;617;p45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009EAB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009E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45"/>
          <p:cNvGrpSpPr/>
          <p:nvPr/>
        </p:nvGrpSpPr>
        <p:grpSpPr>
          <a:xfrm rot="7200235">
            <a:off x="5025481" y="3129095"/>
            <a:ext cx="533958" cy="534403"/>
            <a:chOff x="1977085" y="811649"/>
            <a:chExt cx="588000" cy="588000"/>
          </a:xfrm>
        </p:grpSpPr>
        <p:sp>
          <p:nvSpPr>
            <p:cNvPr id="620" name="Google Shape;620;p45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0ECC83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0ECC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45"/>
          <p:cNvSpPr txBox="1"/>
          <p:nvPr/>
        </p:nvSpPr>
        <p:spPr>
          <a:xfrm>
            <a:off x="4175771" y="1671454"/>
            <a:ext cx="5109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 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3" name="Google Shape;623;p45"/>
          <p:cNvSpPr txBox="1"/>
          <p:nvPr/>
        </p:nvSpPr>
        <p:spPr>
          <a:xfrm>
            <a:off x="3322295" y="3166532"/>
            <a:ext cx="4647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 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4" name="Google Shape;624;p45"/>
          <p:cNvSpPr txBox="1"/>
          <p:nvPr/>
        </p:nvSpPr>
        <p:spPr>
          <a:xfrm>
            <a:off x="4960101" y="3161232"/>
            <a:ext cx="6102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 </a:t>
            </a:r>
            <a:endParaRPr sz="19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" name="Google Shape;661;p49"/>
          <p:cNvSpPr txBox="1"/>
          <p:nvPr/>
        </p:nvSpPr>
        <p:spPr>
          <a:xfrm>
            <a:off x="0" y="272864"/>
            <a:ext cx="91440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 smtClean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O BÁSICO BEM FEITO</a:t>
            </a:r>
            <a:endParaRPr sz="41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4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0" y="0"/>
            <a:ext cx="9144003" cy="514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4"/>
          <p:cNvSpPr/>
          <p:nvPr/>
        </p:nvSpPr>
        <p:spPr>
          <a:xfrm>
            <a:off x="2687597" y="675584"/>
            <a:ext cx="3768900" cy="37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93;p35"/>
          <p:cNvSpPr txBox="1">
            <a:spLocks/>
          </p:cNvSpPr>
          <p:nvPr/>
        </p:nvSpPr>
        <p:spPr>
          <a:xfrm>
            <a:off x="2687551" y="1230748"/>
            <a:ext cx="3768900" cy="50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" algn="ctr">
              <a:lnSpc>
                <a:spcPct val="80000"/>
              </a:lnSpc>
            </a:pPr>
            <a:r>
              <a:rPr lang="pt-BR" sz="4000" dirty="0" smtClean="0">
                <a:solidFill>
                  <a:srgbClr val="B6130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GESTÃO</a:t>
            </a:r>
          </a:p>
        </p:txBody>
      </p:sp>
      <p:sp>
        <p:nvSpPr>
          <p:cNvPr id="6" name="Google Shape;358;p31"/>
          <p:cNvSpPr txBox="1"/>
          <p:nvPr/>
        </p:nvSpPr>
        <p:spPr>
          <a:xfrm>
            <a:off x="2687551" y="2663056"/>
            <a:ext cx="3768900" cy="77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 smtClean="0">
                <a:solidFill>
                  <a:srgbClr val="D6721D"/>
                </a:solidFill>
                <a:latin typeface="Montserrat ExtraBold" panose="020B0604020202020204" charset="0"/>
                <a:ea typeface="Montserrat"/>
                <a:cs typeface="Montserrat"/>
                <a:sym typeface="Montserrat"/>
              </a:rPr>
              <a:t>Qual o desafio do negócio: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600" b="1" dirty="0">
              <a:solidFill>
                <a:srgbClr val="554940"/>
              </a:solidFill>
              <a:latin typeface="Montserrat ExtraBold" panose="020B0604020202020204" charset="0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54940"/>
                </a:solidFill>
                <a:latin typeface="Montserrat ExtraBold" panose="020B0604020202020204" charset="0"/>
                <a:ea typeface="Montserrat"/>
                <a:cs typeface="Montserrat"/>
                <a:sym typeface="Montserrat"/>
              </a:rPr>
              <a:t>Qual problema vamos resolver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b="1" dirty="0">
              <a:solidFill>
                <a:srgbClr val="554940"/>
              </a:solidFill>
              <a:latin typeface="Montserrat ExtraBold" panose="020B0604020202020204" charset="0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54940"/>
                </a:solidFill>
                <a:latin typeface="Montserrat ExtraBold" panose="020B0604020202020204" charset="0"/>
                <a:ea typeface="Montserrat"/>
                <a:cs typeface="Montserrat"/>
                <a:sym typeface="Montserrat"/>
              </a:rPr>
              <a:t>Objetivo claro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b="1" dirty="0">
              <a:solidFill>
                <a:srgbClr val="554940"/>
              </a:solidFill>
              <a:latin typeface="Montserrat ExtraBold" panose="020B0604020202020204" charset="0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rgbClr val="554940"/>
                </a:solidFill>
                <a:latin typeface="Montserrat ExtraBold" panose="020B0604020202020204" charset="0"/>
                <a:ea typeface="Montserrat"/>
                <a:cs typeface="Montserrat"/>
                <a:sym typeface="Montserrat"/>
              </a:rPr>
              <a:t>O</a:t>
            </a:r>
            <a:r>
              <a:rPr lang="fr" b="1" dirty="0" smtClean="0">
                <a:solidFill>
                  <a:srgbClr val="554940"/>
                </a:solidFill>
                <a:latin typeface="Montserrat ExtraBold" panose="020B0604020202020204" charset="0"/>
                <a:ea typeface="Montserrat"/>
                <a:cs typeface="Montserrat"/>
                <a:sym typeface="Montserrat"/>
              </a:rPr>
              <a:t> que temos / O que não temos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b="1" dirty="0">
              <a:solidFill>
                <a:srgbClr val="554940"/>
              </a:solidFill>
              <a:latin typeface="Montserrat ExtraBold" panose="020B0604020202020204" charset="0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554940"/>
                </a:solidFill>
                <a:latin typeface="Montserrat ExtraBold" panose="020B0604020202020204" charset="0"/>
                <a:ea typeface="Montserrat"/>
                <a:cs typeface="Montserrat"/>
                <a:sym typeface="Montserrat"/>
              </a:rPr>
              <a:t>Quem resolve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5"/>
          <p:cNvPicPr preferRelativeResize="0"/>
          <p:nvPr/>
        </p:nvPicPr>
        <p:blipFill rotWithShape="1">
          <a:blip r:embed="rId3">
            <a:alphaModFix/>
          </a:blip>
          <a:srcRect l="3663" t="22098" r="1189" b="7858"/>
          <a:stretch/>
        </p:blipFill>
        <p:spPr>
          <a:xfrm>
            <a:off x="0" y="0"/>
            <a:ext cx="9144003" cy="514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5"/>
          <p:cNvSpPr/>
          <p:nvPr/>
        </p:nvSpPr>
        <p:spPr>
          <a:xfrm>
            <a:off x="2687597" y="675584"/>
            <a:ext cx="3768900" cy="37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ctrTitle" idx="4294967295"/>
          </p:nvPr>
        </p:nvSpPr>
        <p:spPr>
          <a:xfrm>
            <a:off x="2346751" y="1120466"/>
            <a:ext cx="4450500" cy="50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00" rIns="0" bIns="0" anchor="t" anchorCtr="0">
            <a:spAutoFit/>
          </a:bodyPr>
          <a:lstStyle/>
          <a:p>
            <a:pPr marL="127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rgbClr val="80200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PROPÓSITO</a:t>
            </a:r>
            <a:endParaRPr sz="4000" dirty="0">
              <a:solidFill>
                <a:srgbClr val="80200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Google Shape;358;p31"/>
          <p:cNvSpPr txBox="1"/>
          <p:nvPr/>
        </p:nvSpPr>
        <p:spPr>
          <a:xfrm>
            <a:off x="2687597" y="2560034"/>
            <a:ext cx="3768900" cy="77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b="1" dirty="0" smtClean="0">
                <a:solidFill>
                  <a:srgbClr val="DE7D2D"/>
                </a:solidFill>
                <a:latin typeface="Montserrat"/>
                <a:ea typeface="Montserrat"/>
                <a:cs typeface="Montserrat"/>
                <a:sym typeface="Montserrat"/>
              </a:rPr>
              <a:t>Qual será o retorno: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600" b="1" dirty="0">
              <a:solidFill>
                <a:srgbClr val="4B39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 smtClean="0">
                <a:solidFill>
                  <a:srgbClr val="4B3930"/>
                </a:solidFill>
                <a:latin typeface="Montserrat"/>
                <a:ea typeface="Montserrat"/>
                <a:cs typeface="Montserrat"/>
                <a:sym typeface="Montserrat"/>
              </a:rPr>
              <a:t>Para o cliente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600" b="1" dirty="0">
              <a:solidFill>
                <a:srgbClr val="4B39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 smtClean="0">
                <a:solidFill>
                  <a:srgbClr val="4B3930"/>
                </a:solidFill>
                <a:latin typeface="Montserrat"/>
                <a:ea typeface="Montserrat"/>
                <a:cs typeface="Montserrat"/>
                <a:sym typeface="Montserrat"/>
              </a:rPr>
              <a:t>Para o colaborador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600" b="1" dirty="0">
              <a:solidFill>
                <a:srgbClr val="4B39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 smtClean="0">
                <a:solidFill>
                  <a:srgbClr val="4B3930"/>
                </a:solidFill>
                <a:latin typeface="Montserrat"/>
                <a:ea typeface="Montserrat"/>
                <a:cs typeface="Montserrat"/>
                <a:sym typeface="Montserrat"/>
              </a:rPr>
              <a:t>Para o investidor</a:t>
            </a: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6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3"/>
          <p:cNvPicPr preferRelativeResize="0"/>
          <p:nvPr/>
        </p:nvPicPr>
        <p:blipFill rotWithShape="1">
          <a:blip r:embed="rId3">
            <a:alphaModFix/>
          </a:blip>
          <a:srcRect r="3269" b="18367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/>
          <p:nvPr/>
        </p:nvSpPr>
        <p:spPr>
          <a:xfrm>
            <a:off x="2687597" y="675584"/>
            <a:ext cx="3768900" cy="376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lvl="0" algn="ctr">
              <a:lnSpc>
                <a:spcPct val="71500"/>
              </a:lnSpc>
            </a:pPr>
            <a:r>
              <a:rPr lang="fr" sz="1800" b="1" dirty="0">
                <a:solidFill>
                  <a:srgbClr val="DE7D2D"/>
                </a:solidFill>
                <a:latin typeface="Montserrat"/>
                <a:ea typeface="Montserrat"/>
                <a:cs typeface="Montserrat"/>
                <a:sym typeface="Montserrat"/>
              </a:rPr>
              <a:t>Qual método usar:</a:t>
            </a:r>
          </a:p>
          <a:p>
            <a:pPr lvl="0" algn="ctr">
              <a:lnSpc>
                <a:spcPct val="71500"/>
              </a:lnSpc>
            </a:pPr>
            <a:endParaRPr lang="fr" b="1" dirty="0">
              <a:solidFill>
                <a:srgbClr val="4B39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lnSpc>
                <a:spcPct val="71500"/>
              </a:lnSpc>
            </a:pPr>
            <a:r>
              <a:rPr lang="fr" b="1" dirty="0">
                <a:solidFill>
                  <a:srgbClr val="4B3930"/>
                </a:solidFill>
                <a:latin typeface="Montserrat"/>
                <a:ea typeface="Montserrat"/>
                <a:cs typeface="Montserrat"/>
                <a:sym typeface="Montserrat"/>
              </a:rPr>
              <a:t>PMI</a:t>
            </a:r>
          </a:p>
          <a:p>
            <a:pPr lvl="0" algn="ctr">
              <a:lnSpc>
                <a:spcPct val="71500"/>
              </a:lnSpc>
            </a:pPr>
            <a:endParaRPr lang="fr" b="1" dirty="0">
              <a:solidFill>
                <a:srgbClr val="4B39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lnSpc>
                <a:spcPct val="71500"/>
              </a:lnSpc>
            </a:pPr>
            <a:r>
              <a:rPr lang="fr" b="1" dirty="0">
                <a:solidFill>
                  <a:srgbClr val="4B3930"/>
                </a:solidFill>
                <a:latin typeface="Montserrat"/>
                <a:ea typeface="Montserrat"/>
                <a:cs typeface="Montserrat"/>
                <a:sym typeface="Montserrat"/>
              </a:rPr>
              <a:t>AGIL / LEAN</a:t>
            </a:r>
          </a:p>
          <a:p>
            <a:pPr lvl="0" algn="ctr">
              <a:lnSpc>
                <a:spcPct val="71500"/>
              </a:lnSpc>
            </a:pPr>
            <a:endParaRPr lang="fr" b="1" dirty="0">
              <a:solidFill>
                <a:srgbClr val="4B39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lnSpc>
                <a:spcPct val="71500"/>
              </a:lnSpc>
            </a:pPr>
            <a:r>
              <a:rPr lang="fr" b="1" dirty="0">
                <a:solidFill>
                  <a:srgbClr val="4B3930"/>
                </a:solidFill>
                <a:latin typeface="Montserrat"/>
                <a:ea typeface="Montserrat"/>
                <a:cs typeface="Montserrat"/>
                <a:sym typeface="Montserrat"/>
              </a:rPr>
              <a:t>SIX SIGMA</a:t>
            </a:r>
          </a:p>
        </p:txBody>
      </p:sp>
      <p:sp>
        <p:nvSpPr>
          <p:cNvPr id="375" name="Google Shape;375;p33"/>
          <p:cNvSpPr txBox="1">
            <a:spLocks noGrp="1"/>
          </p:cNvSpPr>
          <p:nvPr>
            <p:ph type="ctrTitle" idx="4294967295"/>
          </p:nvPr>
        </p:nvSpPr>
        <p:spPr>
          <a:xfrm>
            <a:off x="2346751" y="1245379"/>
            <a:ext cx="4450500" cy="35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500" rIns="0" bIns="0" anchor="t" anchorCtr="0">
            <a:spAutoFit/>
          </a:bodyPr>
          <a:lstStyle/>
          <a:p>
            <a:pPr marL="1270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009EA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VIABILIZADORES</a:t>
            </a:r>
            <a:endParaRPr dirty="0">
              <a:solidFill>
                <a:srgbClr val="009EA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Google Shape;358;p31"/>
          <p:cNvSpPr txBox="1"/>
          <p:nvPr/>
        </p:nvSpPr>
        <p:spPr>
          <a:xfrm>
            <a:off x="2687551" y="2456317"/>
            <a:ext cx="3768900" cy="77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358;p31"/>
          <p:cNvSpPr txBox="1"/>
          <p:nvPr/>
        </p:nvSpPr>
        <p:spPr>
          <a:xfrm>
            <a:off x="2808651" y="3450400"/>
            <a:ext cx="3768900" cy="77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 smtClean="0">
                <a:solidFill>
                  <a:srgbClr val="DE7D2D"/>
                </a:solidFill>
                <a:latin typeface="Montserrat"/>
                <a:ea typeface="Montserrat"/>
                <a:cs typeface="Montserrat"/>
                <a:sym typeface="Montserrat"/>
              </a:rPr>
              <a:t>Qual tecnologia usar</a:t>
            </a:r>
            <a:endParaRPr lang="fr" sz="1800" b="1" dirty="0" smtClean="0">
              <a:solidFill>
                <a:srgbClr val="4B39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600" b="1" dirty="0">
              <a:solidFill>
                <a:srgbClr val="4B39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4B3930"/>
                </a:solidFill>
                <a:latin typeface="Montserrat"/>
                <a:ea typeface="Montserrat"/>
                <a:cs typeface="Montserrat"/>
                <a:sym typeface="Montserrat"/>
              </a:rPr>
              <a:t>IA / IOT / BIG DATA</a:t>
            </a: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6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6"/>
          <p:cNvSpPr/>
          <p:nvPr/>
        </p:nvSpPr>
        <p:spPr>
          <a:xfrm rot="5400000">
            <a:off x="2040479" y="2258186"/>
            <a:ext cx="3064200" cy="1864800"/>
          </a:xfrm>
          <a:prstGeom prst="rect">
            <a:avLst/>
          </a:prstGeom>
          <a:solidFill>
            <a:srgbClr val="E044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86"/>
          <p:cNvSpPr/>
          <p:nvPr/>
        </p:nvSpPr>
        <p:spPr>
          <a:xfrm rot="5400000">
            <a:off x="100575" y="2258186"/>
            <a:ext cx="3064200" cy="1864800"/>
          </a:xfrm>
          <a:prstGeom prst="rect">
            <a:avLst/>
          </a:prstGeom>
          <a:solidFill>
            <a:srgbClr val="0ECC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86"/>
          <p:cNvSpPr/>
          <p:nvPr/>
        </p:nvSpPr>
        <p:spPr>
          <a:xfrm rot="5400000">
            <a:off x="5920275" y="2258186"/>
            <a:ext cx="3064200" cy="1864800"/>
          </a:xfrm>
          <a:prstGeom prst="rect">
            <a:avLst/>
          </a:prstGeom>
          <a:solidFill>
            <a:srgbClr val="F059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86"/>
          <p:cNvSpPr/>
          <p:nvPr/>
        </p:nvSpPr>
        <p:spPr>
          <a:xfrm rot="5400000">
            <a:off x="3980378" y="2258186"/>
            <a:ext cx="3064200" cy="1864800"/>
          </a:xfrm>
          <a:prstGeom prst="rect">
            <a:avLst/>
          </a:prstGeom>
          <a:solidFill>
            <a:srgbClr val="605F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86"/>
          <p:cNvSpPr txBox="1"/>
          <p:nvPr/>
        </p:nvSpPr>
        <p:spPr>
          <a:xfrm>
            <a:off x="700275" y="2785809"/>
            <a:ext cx="1864800" cy="161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MAPEAR OS PROCESSOS COMO ELES SÃO;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ENVOLVER AS PESSOAS QUE PARTICIPAM DO FLUXO;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ELIMINAR TUDO O QUE NÃO FAZ SENTIDO;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86"/>
          <p:cNvSpPr/>
          <p:nvPr/>
        </p:nvSpPr>
        <p:spPr>
          <a:xfrm>
            <a:off x="855179" y="2331583"/>
            <a:ext cx="1618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smtClean="0">
                <a:solidFill>
                  <a:srgbClr val="213847"/>
                </a:solidFill>
                <a:latin typeface="Montserrat"/>
                <a:ea typeface="Montserrat"/>
                <a:cs typeface="Montserrat"/>
                <a:sym typeface="Montserrat"/>
              </a:rPr>
              <a:t>ELIMINAR</a:t>
            </a:r>
            <a:endParaRPr sz="1600" b="1" dirty="0">
              <a:solidFill>
                <a:srgbClr val="2138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86"/>
          <p:cNvSpPr/>
          <p:nvPr/>
        </p:nvSpPr>
        <p:spPr>
          <a:xfrm>
            <a:off x="2628583" y="2331583"/>
            <a:ext cx="1876396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smtClean="0">
                <a:solidFill>
                  <a:srgbClr val="213847"/>
                </a:solidFill>
                <a:latin typeface="Montserrat"/>
                <a:ea typeface="Montserrat"/>
                <a:cs typeface="Montserrat"/>
                <a:sym typeface="Montserrat"/>
              </a:rPr>
              <a:t>SIMPLIFICAR</a:t>
            </a:r>
            <a:endParaRPr sz="1600" b="1" dirty="0">
              <a:solidFill>
                <a:srgbClr val="2138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7" name="Google Shape;1387;p86"/>
          <p:cNvSpPr/>
          <p:nvPr/>
        </p:nvSpPr>
        <p:spPr>
          <a:xfrm>
            <a:off x="4603266" y="2331583"/>
            <a:ext cx="1841611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smtClean="0">
                <a:solidFill>
                  <a:srgbClr val="213847"/>
                </a:solidFill>
                <a:latin typeface="Montserrat"/>
                <a:ea typeface="Montserrat"/>
                <a:cs typeface="Montserrat"/>
                <a:sym typeface="Montserrat"/>
              </a:rPr>
              <a:t>CONTROLAR</a:t>
            </a:r>
            <a:endParaRPr sz="1600" b="1" dirty="0">
              <a:solidFill>
                <a:srgbClr val="2138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86"/>
          <p:cNvSpPr/>
          <p:nvPr/>
        </p:nvSpPr>
        <p:spPr>
          <a:xfrm>
            <a:off x="6519974" y="2331583"/>
            <a:ext cx="1864801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smtClean="0">
                <a:solidFill>
                  <a:srgbClr val="213847"/>
                </a:solidFill>
                <a:latin typeface="Montserrat"/>
                <a:ea typeface="Montserrat"/>
                <a:cs typeface="Montserrat"/>
                <a:sym typeface="Montserrat"/>
              </a:rPr>
              <a:t>AUTOMATIZAR</a:t>
            </a:r>
            <a:endParaRPr sz="1600" b="1" dirty="0">
              <a:solidFill>
                <a:srgbClr val="2138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2" name="Google Shape;1392;p86"/>
          <p:cNvSpPr/>
          <p:nvPr/>
        </p:nvSpPr>
        <p:spPr>
          <a:xfrm>
            <a:off x="1095900" y="1109755"/>
            <a:ext cx="1059600" cy="1059600"/>
          </a:xfrm>
          <a:prstGeom prst="ellipse">
            <a:avLst/>
          </a:prstGeom>
          <a:solidFill>
            <a:srgbClr val="213847"/>
          </a:solidFill>
          <a:ln w="38100" cap="flat" cmpd="sng">
            <a:solidFill>
              <a:srgbClr val="0ECC8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86"/>
          <p:cNvSpPr/>
          <p:nvPr/>
        </p:nvSpPr>
        <p:spPr>
          <a:xfrm>
            <a:off x="3028057" y="1109755"/>
            <a:ext cx="1059600" cy="1059600"/>
          </a:xfrm>
          <a:prstGeom prst="ellipse">
            <a:avLst/>
          </a:prstGeom>
          <a:solidFill>
            <a:srgbClr val="213847"/>
          </a:solidFill>
          <a:ln w="38100" cap="flat" cmpd="sng">
            <a:solidFill>
              <a:srgbClr val="E044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86"/>
          <p:cNvSpPr/>
          <p:nvPr/>
        </p:nvSpPr>
        <p:spPr>
          <a:xfrm>
            <a:off x="4982100" y="1109755"/>
            <a:ext cx="1059600" cy="1059600"/>
          </a:xfrm>
          <a:prstGeom prst="ellipse">
            <a:avLst/>
          </a:prstGeom>
          <a:solidFill>
            <a:srgbClr val="213847"/>
          </a:solidFill>
          <a:ln w="38100" cap="flat" cmpd="sng">
            <a:solidFill>
              <a:srgbClr val="605F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86"/>
          <p:cNvSpPr/>
          <p:nvPr/>
        </p:nvSpPr>
        <p:spPr>
          <a:xfrm>
            <a:off x="6914257" y="1109755"/>
            <a:ext cx="1059600" cy="1059600"/>
          </a:xfrm>
          <a:prstGeom prst="ellipse">
            <a:avLst/>
          </a:prstGeom>
          <a:solidFill>
            <a:srgbClr val="213847"/>
          </a:solidFill>
          <a:ln w="38100" cap="flat" cmpd="sng">
            <a:solidFill>
              <a:srgbClr val="EF58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/>
          <p:cNvSpPr txBox="1"/>
          <p:nvPr/>
        </p:nvSpPr>
        <p:spPr>
          <a:xfrm>
            <a:off x="1095900" y="1203285"/>
            <a:ext cx="105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chemeClr val="bg1"/>
                </a:solidFill>
              </a:rPr>
              <a:t>E</a:t>
            </a:r>
            <a:endParaRPr lang="pt-BR" sz="5400" b="1" dirty="0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057685" y="1177890"/>
            <a:ext cx="105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chemeClr val="bg1"/>
                </a:solidFill>
              </a:rPr>
              <a:t>S</a:t>
            </a:r>
            <a:endParaRPr lang="pt-BR" sz="5400" b="1" dirty="0">
              <a:solidFill>
                <a:schemeClr val="bg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002618" y="1177890"/>
            <a:ext cx="105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6918128" y="1177890"/>
            <a:ext cx="105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chemeClr val="bg1"/>
                </a:solidFill>
              </a:rPr>
              <a:t>A</a:t>
            </a:r>
            <a:endParaRPr lang="pt-BR" sz="5400" b="1" dirty="0">
              <a:solidFill>
                <a:schemeClr val="bg1"/>
              </a:solidFill>
            </a:endParaRPr>
          </a:p>
        </p:txBody>
      </p:sp>
      <p:sp>
        <p:nvSpPr>
          <p:cNvPr id="26" name="Google Shape;661;p49"/>
          <p:cNvSpPr txBox="1"/>
          <p:nvPr/>
        </p:nvSpPr>
        <p:spPr>
          <a:xfrm>
            <a:off x="0" y="272864"/>
            <a:ext cx="91440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 smtClean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DICA DO </a:t>
            </a:r>
            <a:r>
              <a:rPr lang="pt-BR" sz="4100" dirty="0" smtClean="0">
                <a:solidFill>
                  <a:srgbClr val="F0593B"/>
                </a:solidFill>
                <a:latin typeface="Bebas Neue"/>
                <a:ea typeface="Bebas Neue"/>
                <a:cs typeface="Bebas Neue"/>
                <a:sym typeface="Bebas Neue"/>
              </a:rPr>
              <a:t>MARINUCHI</a:t>
            </a:r>
            <a:endParaRPr sz="4100" dirty="0">
              <a:solidFill>
                <a:srgbClr val="F0593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Google Shape;1384;p86"/>
          <p:cNvSpPr txBox="1"/>
          <p:nvPr/>
        </p:nvSpPr>
        <p:spPr>
          <a:xfrm>
            <a:off x="2628583" y="2786032"/>
            <a:ext cx="1876396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DISCUTIR MANEIRAS DE FAZER MAIS RÁPIDO, MAIS FÁCIL;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EXPERIMENTAR AS HIPOTESES;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SIMPLICAR OR PROCESSOS DE ACORDO COM O MELHOR RESULTADO;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384;p86"/>
          <p:cNvSpPr txBox="1"/>
          <p:nvPr/>
        </p:nvSpPr>
        <p:spPr>
          <a:xfrm>
            <a:off x="4603266" y="2783230"/>
            <a:ext cx="1841611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DEFINIR OS INDICADORES;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CONSTRUIR AS METRICAS;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IMPLEMENTAR A GESTÃO DA ROTINA;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384;p86"/>
          <p:cNvSpPr txBox="1"/>
          <p:nvPr/>
        </p:nvSpPr>
        <p:spPr>
          <a:xfrm>
            <a:off x="6519975" y="2789423"/>
            <a:ext cx="18648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PROCESSO ESTÁVEL; </a:t>
            </a:r>
            <a:b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fr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IDENTIFICAR TECNOLGIA EX: RPA;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9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AUTOMATIZAR;</a:t>
            </a:r>
            <a:endParaRPr sz="9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547"/>
            <a:ext cx="9144000" cy="4659125"/>
          </a:xfrm>
          <a:prstGeom prst="rect">
            <a:avLst/>
          </a:prstGeom>
        </p:spPr>
      </p:pic>
      <p:sp>
        <p:nvSpPr>
          <p:cNvPr id="656" name="Google Shape;656;p49"/>
          <p:cNvSpPr/>
          <p:nvPr/>
        </p:nvSpPr>
        <p:spPr>
          <a:xfrm>
            <a:off x="0" y="0"/>
            <a:ext cx="9144000" cy="10685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9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661" name="Google Shape;661;p49"/>
          <p:cNvSpPr txBox="1"/>
          <p:nvPr/>
        </p:nvSpPr>
        <p:spPr>
          <a:xfrm>
            <a:off x="861188" y="199714"/>
            <a:ext cx="74217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 smtClean="0">
                <a:solidFill>
                  <a:schemeClr val="accent5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fr" sz="4100" dirty="0" smtClean="0">
                <a:solidFill>
                  <a:schemeClr val="accent5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essoas... </a:t>
            </a:r>
            <a:r>
              <a:rPr lang="fr" sz="4100" dirty="0" smtClean="0">
                <a:solidFill>
                  <a:schemeClr val="bg2">
                    <a:lumMod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PROCESSOS... </a:t>
            </a:r>
            <a:r>
              <a:rPr lang="fr" sz="4100" dirty="0" smtClean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TECNOLOGIA</a:t>
            </a:r>
            <a:endParaRPr sz="41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100625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chorro rindo em um fundo colori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134"/>
            <a:ext cx="9144000" cy="48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6" name="Google Shape;656;p49"/>
          <p:cNvSpPr/>
          <p:nvPr/>
        </p:nvSpPr>
        <p:spPr>
          <a:xfrm>
            <a:off x="0" y="0"/>
            <a:ext cx="9144000" cy="1068547"/>
          </a:xfrm>
          <a:prstGeom prst="rect">
            <a:avLst/>
          </a:prstGeom>
          <a:solidFill>
            <a:srgbClr val="40150C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661" name="Google Shape;661;p49"/>
          <p:cNvSpPr txBox="1"/>
          <p:nvPr/>
        </p:nvSpPr>
        <p:spPr>
          <a:xfrm>
            <a:off x="0" y="155824"/>
            <a:ext cx="9144000" cy="93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 smtClean="0">
                <a:solidFill>
                  <a:srgbClr val="FAA433"/>
                </a:solidFill>
                <a:latin typeface="Bebas Neue"/>
                <a:ea typeface="Bebas Neue"/>
                <a:cs typeface="Bebas Neue"/>
                <a:sym typeface="Bebas Neue"/>
              </a:rPr>
              <a:t>sucesso</a:t>
            </a:r>
            <a:endParaRPr sz="5400" dirty="0">
              <a:solidFill>
                <a:srgbClr val="FAA43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" name="Google Shape;6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2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/>
          <p:nvPr/>
        </p:nvSpPr>
        <p:spPr>
          <a:xfrm>
            <a:off x="-14" y="-7473"/>
            <a:ext cx="9144000" cy="1285800"/>
          </a:xfrm>
          <a:prstGeom prst="rect">
            <a:avLst/>
          </a:prstGeom>
          <a:solidFill>
            <a:srgbClr val="01A707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0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671" name="Google Shape;671;p50"/>
          <p:cNvSpPr txBox="1"/>
          <p:nvPr/>
        </p:nvSpPr>
        <p:spPr>
          <a:xfrm>
            <a:off x="0" y="243606"/>
            <a:ext cx="9144000" cy="93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 smtClean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Muito</a:t>
            </a:r>
            <a:r>
              <a:rPr lang="fr" sz="5400" dirty="0" smtClean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 OBRIGADO!</a:t>
            </a:r>
            <a:endParaRPr sz="54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1" y="1429536"/>
            <a:ext cx="2295416" cy="2295416"/>
          </a:xfrm>
          <a:prstGeom prst="round2DiagRect">
            <a:avLst>
              <a:gd name="adj1" fmla="val 16667"/>
              <a:gd name="adj2" fmla="val 23019"/>
            </a:avLst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6" t="39368" r="17047" b="9198"/>
          <a:stretch/>
        </p:blipFill>
        <p:spPr>
          <a:xfrm>
            <a:off x="7007972" y="4004347"/>
            <a:ext cx="1155825" cy="1072271"/>
          </a:xfrm>
          <a:prstGeom prst="rect">
            <a:avLst/>
          </a:prstGeom>
        </p:spPr>
      </p:pic>
      <p:sp>
        <p:nvSpPr>
          <p:cNvPr id="11" name="Google Shape;358;p31"/>
          <p:cNvSpPr txBox="1"/>
          <p:nvPr/>
        </p:nvSpPr>
        <p:spPr>
          <a:xfrm>
            <a:off x="6449783" y="3617623"/>
            <a:ext cx="2272204" cy="77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chemeClr val="tx1"/>
                </a:solidFill>
                <a:latin typeface="ebas Neue"/>
                <a:ea typeface="Montserrat"/>
                <a:cs typeface="Montserrat"/>
                <a:sym typeface="Montserrat"/>
              </a:rPr>
              <a:t>Renato Marinuchi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" y="1278327"/>
            <a:ext cx="5794926" cy="38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6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63" y="1248025"/>
            <a:ext cx="6011075" cy="264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109728" y="-51206"/>
            <a:ext cx="4791456" cy="519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9" name="Google Shape;709;p54"/>
          <p:cNvSpPr txBox="1"/>
          <p:nvPr/>
        </p:nvSpPr>
        <p:spPr>
          <a:xfrm>
            <a:off x="1680479" y="318439"/>
            <a:ext cx="1377267" cy="8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QUEM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SOU EU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54" y="674642"/>
            <a:ext cx="3559302" cy="3559302"/>
          </a:xfrm>
          <a:prstGeom prst="round2DiagRect">
            <a:avLst/>
          </a:prstGeom>
        </p:spPr>
      </p:pic>
      <p:sp>
        <p:nvSpPr>
          <p:cNvPr id="8" name="Google Shape;358;p31"/>
          <p:cNvSpPr txBox="1"/>
          <p:nvPr/>
        </p:nvSpPr>
        <p:spPr>
          <a:xfrm>
            <a:off x="260940" y="2016364"/>
            <a:ext cx="4216349" cy="77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Paranaense, Engenheiro Químico.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chemeClr val="bg1"/>
              </a:solidFill>
              <a:latin typeface="ebas Neue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MBA em Gestão Estratégica.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chemeClr val="bg1"/>
              </a:solidFill>
              <a:latin typeface="ebas Neue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Black Belt, Especialista em Lean Manufacturing.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chemeClr val="bg1"/>
              </a:solidFill>
              <a:latin typeface="ebas Neue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Especialista em Inovação, Vale do Silício</a:t>
            </a:r>
            <a:r>
              <a:rPr lang="fr" sz="10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. </a:t>
            </a: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rgbClr val="223848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fr" sz="1200" b="1" dirty="0" smtClean="0">
                <a:solidFill>
                  <a:srgbClr val="223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fr" sz="1200" b="1" dirty="0" smtClean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 smtClean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b="1" dirty="0" smtClean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709;p54"/>
          <p:cNvSpPr txBox="1"/>
          <p:nvPr/>
        </p:nvSpPr>
        <p:spPr>
          <a:xfrm>
            <a:off x="1594522" y="2500380"/>
            <a:ext cx="1549179" cy="8425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>
                <a:solidFill>
                  <a:schemeClr val="accent1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MINHA TRAJETÓRIA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" name="Google Shape;358;p31"/>
          <p:cNvSpPr txBox="1"/>
          <p:nvPr/>
        </p:nvSpPr>
        <p:spPr>
          <a:xfrm>
            <a:off x="271913" y="4470229"/>
            <a:ext cx="4216349" cy="77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Leroy Merlin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chemeClr val="bg1"/>
              </a:solidFill>
              <a:latin typeface="ebas Neue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Grupo Carrefour Brasil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chemeClr val="bg1"/>
              </a:solidFill>
              <a:latin typeface="ebas Neue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Rede Globo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chemeClr val="bg1"/>
              </a:solidFill>
              <a:latin typeface="ebas Neue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Comando Transporte e Logistica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chemeClr val="bg1"/>
              </a:solidFill>
              <a:latin typeface="ebas Neue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Guardian Industries Corp.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chemeClr val="bg1"/>
              </a:solidFill>
              <a:latin typeface="ebas Neue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chemeClr val="bg1"/>
                </a:solidFill>
                <a:latin typeface="ebas Neue"/>
                <a:ea typeface="Montserrat"/>
                <a:cs typeface="Montserrat"/>
                <a:sym typeface="Montserrat"/>
              </a:rPr>
              <a:t>Whirlpool Latin America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 smtClean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 smtClean="0">
                <a:solidFill>
                  <a:srgbClr val="223848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fr" sz="1200" b="1" dirty="0" smtClean="0">
                <a:solidFill>
                  <a:srgbClr val="223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fr" sz="1200" b="1" dirty="0" smtClean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 smtClean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b="1" dirty="0" smtClean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358;p31"/>
          <p:cNvSpPr txBox="1"/>
          <p:nvPr/>
        </p:nvSpPr>
        <p:spPr>
          <a:xfrm>
            <a:off x="5786503" y="4240918"/>
            <a:ext cx="2272204" cy="77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 smtClean="0">
                <a:solidFill>
                  <a:srgbClr val="223848"/>
                </a:solidFill>
                <a:latin typeface="ebas Neue"/>
                <a:ea typeface="Montserrat"/>
                <a:cs typeface="Montserrat"/>
                <a:sym typeface="Montserrat"/>
              </a:rPr>
              <a:t>Renato Marinuchi</a:t>
            </a:r>
          </a:p>
          <a:p>
            <a:pPr marL="0" marR="0" lvl="0" indent="0" algn="ctr" rtl="0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" sz="1200" b="1" dirty="0">
              <a:solidFill>
                <a:srgbClr val="223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542786"/>
          </a:xfrm>
          <a:prstGeom prst="rect">
            <a:avLst/>
          </a:prstGeom>
        </p:spPr>
      </p:pic>
      <p:sp>
        <p:nvSpPr>
          <p:cNvPr id="656" name="Google Shape;656;p49"/>
          <p:cNvSpPr/>
          <p:nvPr/>
        </p:nvSpPr>
        <p:spPr>
          <a:xfrm>
            <a:off x="-14" y="-7473"/>
            <a:ext cx="9144000" cy="980395"/>
          </a:xfrm>
          <a:prstGeom prst="rect">
            <a:avLst/>
          </a:prstGeom>
          <a:solidFill>
            <a:srgbClr val="213847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9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661" name="Google Shape;661;p49"/>
          <p:cNvSpPr txBox="1"/>
          <p:nvPr/>
        </p:nvSpPr>
        <p:spPr>
          <a:xfrm>
            <a:off x="861188" y="163139"/>
            <a:ext cx="74217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1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automatizando</a:t>
            </a:r>
            <a:r>
              <a:rPr lang="fr" sz="4100" dirty="0" smtClean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o caos?</a:t>
            </a:r>
            <a:endParaRPr sz="4100" dirty="0"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112"/>
            <a:ext cx="9144000" cy="5135880"/>
          </a:xfrm>
          <a:prstGeom prst="rect">
            <a:avLst/>
          </a:prstGeom>
        </p:spPr>
      </p:pic>
      <p:sp>
        <p:nvSpPr>
          <p:cNvPr id="656" name="Google Shape;656;p49"/>
          <p:cNvSpPr/>
          <p:nvPr/>
        </p:nvSpPr>
        <p:spPr>
          <a:xfrm>
            <a:off x="0" y="0"/>
            <a:ext cx="9144000" cy="10685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9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661" name="Google Shape;661;p49"/>
          <p:cNvSpPr txBox="1"/>
          <p:nvPr/>
        </p:nvSpPr>
        <p:spPr>
          <a:xfrm>
            <a:off x="861188" y="199714"/>
            <a:ext cx="74217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 smtClean="0">
                <a:solidFill>
                  <a:schemeClr val="accent5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fr" sz="4100" dirty="0" smtClean="0">
                <a:solidFill>
                  <a:schemeClr val="accent5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essoas... </a:t>
            </a:r>
            <a:r>
              <a:rPr lang="fr" sz="4100" dirty="0" smtClean="0">
                <a:solidFill>
                  <a:srgbClr val="09090B"/>
                </a:solidFill>
                <a:latin typeface="Bebas Neue"/>
                <a:ea typeface="Bebas Neue"/>
                <a:cs typeface="Bebas Neue"/>
                <a:sym typeface="Bebas Neue"/>
              </a:rPr>
              <a:t>PROCESSOS... </a:t>
            </a:r>
            <a:r>
              <a:rPr lang="fr" sz="4100" dirty="0" smtClean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TECNOLOGIA</a:t>
            </a:r>
            <a:endParaRPr sz="41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589648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9"/>
          <p:cNvSpPr/>
          <p:nvPr/>
        </p:nvSpPr>
        <p:spPr>
          <a:xfrm>
            <a:off x="0" y="0"/>
            <a:ext cx="9144000" cy="10685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9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661" name="Google Shape;661;p49"/>
          <p:cNvSpPr txBox="1"/>
          <p:nvPr/>
        </p:nvSpPr>
        <p:spPr>
          <a:xfrm>
            <a:off x="861188" y="199714"/>
            <a:ext cx="74217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 smtClean="0">
                <a:solidFill>
                  <a:schemeClr val="accent5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P</a:t>
            </a:r>
            <a:r>
              <a:rPr lang="fr" sz="4100" dirty="0" smtClean="0">
                <a:solidFill>
                  <a:schemeClr val="accent5">
                    <a:lumMod val="7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essoas... </a:t>
            </a:r>
            <a:r>
              <a:rPr lang="fr" sz="4100" dirty="0" smtClean="0">
                <a:solidFill>
                  <a:srgbClr val="B43C07"/>
                </a:solidFill>
                <a:latin typeface="Bebas Neue"/>
                <a:ea typeface="Bebas Neue"/>
                <a:cs typeface="Bebas Neue"/>
                <a:sym typeface="Bebas Neue"/>
              </a:rPr>
              <a:t>PROCESSOS... </a:t>
            </a:r>
            <a:r>
              <a:rPr lang="fr" sz="4100" dirty="0" smtClean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TECNOLOGIA</a:t>
            </a:r>
            <a:endParaRPr sz="41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8547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0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</p:spPr>
      </p:pic>
      <p:sp>
        <p:nvSpPr>
          <p:cNvPr id="656" name="Google Shape;656;p49"/>
          <p:cNvSpPr/>
          <p:nvPr/>
        </p:nvSpPr>
        <p:spPr>
          <a:xfrm>
            <a:off x="-14" y="-7473"/>
            <a:ext cx="9144000" cy="9803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9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sp>
        <p:nvSpPr>
          <p:cNvPr id="661" name="Google Shape;661;p49"/>
          <p:cNvSpPr txBox="1"/>
          <p:nvPr/>
        </p:nvSpPr>
        <p:spPr>
          <a:xfrm>
            <a:off x="861188" y="163139"/>
            <a:ext cx="74217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 smtClean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r>
              <a:rPr lang="fr" sz="4100" dirty="0" smtClean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 moda digital</a:t>
            </a:r>
            <a:endParaRPr sz="41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5999980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9"/>
          <p:cNvSpPr/>
          <p:nvPr/>
        </p:nvSpPr>
        <p:spPr>
          <a:xfrm>
            <a:off x="-14" y="-7473"/>
            <a:ext cx="9144000" cy="9803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9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661" name="Google Shape;661;p49"/>
          <p:cNvSpPr txBox="1"/>
          <p:nvPr/>
        </p:nvSpPr>
        <p:spPr>
          <a:xfrm>
            <a:off x="861188" y="163139"/>
            <a:ext cx="74217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 smtClean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Tecnologia bem aplicada</a:t>
            </a:r>
            <a:endParaRPr sz="41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26" name="Picture 2" descr="https://ovicio.com.br/wp-content/uploads/2022/12/20221210-09-7-1024x57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" y="96194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6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762" y="4350310"/>
            <a:ext cx="711534" cy="711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475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9"/>
          <p:cNvSpPr/>
          <p:nvPr/>
        </p:nvSpPr>
        <p:spPr>
          <a:xfrm>
            <a:off x="-14" y="-7473"/>
            <a:ext cx="9144000" cy="980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362" y="4197910"/>
            <a:ext cx="711534" cy="711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9"/>
          <p:cNvSpPr txBox="1">
            <a:spLocks noGrp="1"/>
          </p:cNvSpPr>
          <p:nvPr>
            <p:ph type="sldNum" idx="12"/>
          </p:nvPr>
        </p:nvSpPr>
        <p:spPr>
          <a:xfrm>
            <a:off x="4297650" y="4892697"/>
            <a:ext cx="5487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661" name="Google Shape;661;p49"/>
          <p:cNvSpPr txBox="1"/>
          <p:nvPr/>
        </p:nvSpPr>
        <p:spPr>
          <a:xfrm>
            <a:off x="861188" y="163139"/>
            <a:ext cx="7421700" cy="73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dirty="0" smtClean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Tecnologia mal utilizada</a:t>
            </a:r>
            <a:endParaRPr sz="41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50" name="Picture 2" descr="Megatron Will Return in ‘Transformers 5’ Because Megatron Always Retur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66"/>
            <a:ext cx="9190989" cy="6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6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762" y="4350310"/>
            <a:ext cx="711534" cy="711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5736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ial Template ADEO">
  <a:themeElements>
    <a:clrScheme name="Simple Light">
      <a:dk1>
        <a:srgbClr val="223848"/>
      </a:dk1>
      <a:lt1>
        <a:srgbClr val="FFFFFF"/>
      </a:lt1>
      <a:dk2>
        <a:srgbClr val="DDDDD5"/>
      </a:dk2>
      <a:lt2>
        <a:srgbClr val="A6A696"/>
      </a:lt2>
      <a:accent1>
        <a:srgbClr val="3F5A6C"/>
      </a:accent1>
      <a:accent2>
        <a:srgbClr val="615E9C"/>
      </a:accent2>
      <a:accent3>
        <a:srgbClr val="E0446D"/>
      </a:accent3>
      <a:accent4>
        <a:srgbClr val="F78C23"/>
      </a:accent4>
      <a:accent5>
        <a:srgbClr val="009EAC"/>
      </a:accent5>
      <a:accent6>
        <a:srgbClr val="F2CB27"/>
      </a:accent6>
      <a:hlink>
        <a:srgbClr val="009E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303</Words>
  <Application>Microsoft Office PowerPoint</Application>
  <PresentationFormat>Apresentação na tela (16:9)</PresentationFormat>
  <Paragraphs>132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Bebas Neue</vt:lpstr>
      <vt:lpstr>Montserrat</vt:lpstr>
      <vt:lpstr>Montserrat ExtraBold</vt:lpstr>
      <vt:lpstr>Krona One</vt:lpstr>
      <vt:lpstr>Arial</vt:lpstr>
      <vt:lpstr>ebas Neue</vt:lpstr>
      <vt:lpstr>Montserrat Medium</vt:lpstr>
      <vt:lpstr>Official Template ADEO</vt:lpstr>
      <vt:lpstr>Automatizando o caos:   Como simplificar processos e  eliminar desperdICIOS na  gestão de negócios.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PROPÓSITO</vt:lpstr>
      <vt:lpstr>VIABILIZADORES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the NEW ADEO TEMPLATE!</dc:title>
  <dc:creator>RENATO MARINUCHI</dc:creator>
  <cp:lastModifiedBy>RENATO MARINUCHI</cp:lastModifiedBy>
  <cp:revision>50</cp:revision>
  <dcterms:modified xsi:type="dcterms:W3CDTF">2024-08-06T17:14:44Z</dcterms:modified>
</cp:coreProperties>
</file>